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  <p:sldId id="260" r:id="rId4"/>
    <p:sldId id="269" r:id="rId5"/>
    <p:sldId id="268" r:id="rId6"/>
    <p:sldId id="261" r:id="rId7"/>
    <p:sldId id="262" r:id="rId8"/>
    <p:sldId id="263" r:id="rId9"/>
    <p:sldId id="267" r:id="rId10"/>
    <p:sldId id="264" r:id="rId11"/>
    <p:sldId id="265" r:id="rId12"/>
    <p:sldId id="266" r:id="rId13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Uredite slog podnaslova matrice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D1D1D-5D10-428A-84BA-1B7D1D8D25DF}" type="datetimeFigureOut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5.12.2016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334F1-C8F6-45B4-81DE-112423004F6D}" type="slidenum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1418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D1D1D-5D10-428A-84BA-1B7D1D8D25DF}" type="datetimeFigureOut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5.12.2016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334F1-C8F6-45B4-81DE-112423004F6D}" type="slidenum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9496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D1D1D-5D10-428A-84BA-1B7D1D8D25DF}" type="datetimeFigureOut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5.12.2016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334F1-C8F6-45B4-81DE-112423004F6D}" type="slidenum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67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D1D1D-5D10-428A-84BA-1B7D1D8D25DF}" type="datetimeFigureOut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5.12.2016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334F1-C8F6-45B4-81DE-112423004F6D}" type="slidenum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4432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D1D1D-5D10-428A-84BA-1B7D1D8D25DF}" type="datetimeFigureOut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5.12.2016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334F1-C8F6-45B4-81DE-112423004F6D}" type="slidenum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111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D1D1D-5D10-428A-84BA-1B7D1D8D25DF}" type="datetimeFigureOut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5.12.2016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334F1-C8F6-45B4-81DE-112423004F6D}" type="slidenum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221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D1D1D-5D10-428A-84BA-1B7D1D8D25DF}" type="datetimeFigureOut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5.12.2016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334F1-C8F6-45B4-81DE-112423004F6D}" type="slidenum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620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D1D1D-5D10-428A-84BA-1B7D1D8D25DF}" type="datetimeFigureOut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5.12.2016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334F1-C8F6-45B4-81DE-112423004F6D}" type="slidenum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878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D1D1D-5D10-428A-84BA-1B7D1D8D25DF}" type="datetimeFigureOut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5.12.2016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334F1-C8F6-45B4-81DE-112423004F6D}" type="slidenum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510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D1D1D-5D10-428A-84BA-1B7D1D8D25DF}" type="datetimeFigureOut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5.12.2016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334F1-C8F6-45B4-81DE-112423004F6D}" type="slidenum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240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D1D1D-5D10-428A-84BA-1B7D1D8D25DF}" type="datetimeFigureOut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5.12.2016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334F1-C8F6-45B4-81DE-112423004F6D}" type="slidenum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836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D1D1D-5D10-428A-84BA-1B7D1D8D25DF}" type="datetimeFigureOut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5.12.2016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5334F1-C8F6-45B4-81DE-112423004F6D}" type="slidenum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189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978794"/>
            <a:ext cx="9144000" cy="2531169"/>
          </a:xfrm>
        </p:spPr>
        <p:txBody>
          <a:bodyPr>
            <a:normAutofit/>
          </a:bodyPr>
          <a:lstStyle/>
          <a:p>
            <a:pPr algn="l"/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Русский космизм и постгравитиарт</a:t>
            </a:r>
            <a:endParaRPr lang="sl-SI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10002592" cy="2863156"/>
          </a:xfrm>
        </p:spPr>
        <p:txBody>
          <a:bodyPr>
            <a:normAutofit fontScale="92500" lnSpcReduction="10000"/>
          </a:bodyPr>
          <a:lstStyle/>
          <a:p>
            <a:pPr algn="l"/>
            <a:endParaRPr lang="sl-SI" dirty="0" smtClean="0"/>
          </a:p>
          <a:p>
            <a:pPr algn="l"/>
            <a:r>
              <a:rPr lang="ru-RU" cap="small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Кристина </a:t>
            </a:r>
            <a:r>
              <a:rPr lang="ru-RU" cap="small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Праньич </a:t>
            </a:r>
            <a:endParaRPr lang="sl-SI" cap="small" dirty="0" smtClean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ru-RU" cap="small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Философский факультет университета в Любляне</a:t>
            </a:r>
            <a:endParaRPr lang="sl-SI" cap="small" dirty="0" smtClean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l-SI" dirty="0" smtClean="0"/>
          </a:p>
          <a:p>
            <a:pPr algn="r"/>
            <a:endParaRPr lang="sl-SI" dirty="0" smtClean="0"/>
          </a:p>
          <a:p>
            <a:pPr algn="r"/>
            <a:r>
              <a:rPr lang="ru-RU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МОСКВА </a:t>
            </a:r>
            <a:endParaRPr lang="sl-SI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ru-RU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sl-SI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2016</a:t>
            </a:r>
            <a:endParaRPr lang="sl-SI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1600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8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cap="small" spc="300" dirty="0" smtClean="0">
                <a:solidFill>
                  <a:schemeClr val="bg1"/>
                </a:solidFill>
              </a:rPr>
              <a:t>постгравитиарт </a:t>
            </a:r>
            <a:r>
              <a:rPr lang="ru-RU" sz="3600" b="1" cap="small" spc="300" dirty="0">
                <a:solidFill>
                  <a:schemeClr val="bg1"/>
                </a:solidFill>
              </a:rPr>
              <a:t>+ русский космизм</a:t>
            </a:r>
            <a:endParaRPr lang="sl-SI" sz="3600" dirty="0">
              <a:solidFill>
                <a:schemeClr val="bg1"/>
              </a:solidFill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406400" y="1442720"/>
            <a:ext cx="11460480" cy="5262880"/>
          </a:xfrm>
        </p:spPr>
        <p:txBody>
          <a:bodyPr>
            <a:normAutofit lnSpcReduction="10000"/>
          </a:bodyPr>
          <a:lstStyle/>
          <a:p>
            <a:endParaRPr lang="ru-RU" dirty="0" smtClean="0"/>
          </a:p>
          <a:p>
            <a:pPr marL="0" indent="0" algn="ctr">
              <a:buNone/>
            </a:pPr>
            <a:r>
              <a:rPr lang="ru-RU" sz="3000" b="1" dirty="0"/>
              <a:t>СВЯЗЬ 3: </a:t>
            </a:r>
            <a:endParaRPr lang="ru-RU" sz="3000" b="1" dirty="0" smtClean="0"/>
          </a:p>
          <a:p>
            <a:pPr marL="0" indent="0" algn="ctr">
              <a:buNone/>
            </a:pPr>
            <a:r>
              <a:rPr lang="ru-RU" sz="3000" b="1" dirty="0" smtClean="0"/>
              <a:t>Бессмертность</a:t>
            </a:r>
            <a:r>
              <a:rPr lang="ru-RU" sz="3000" b="1" dirty="0"/>
              <a:t>: противостояние смерти </a:t>
            </a:r>
            <a:r>
              <a:rPr lang="sl-SI" sz="3000" b="1" dirty="0"/>
              <a:t/>
            </a:r>
            <a:br>
              <a:rPr lang="sl-SI" sz="3000" b="1" dirty="0"/>
            </a:br>
            <a:r>
              <a:rPr lang="ru-RU" sz="3000" b="1" dirty="0" smtClean="0"/>
              <a:t>гомо </a:t>
            </a:r>
            <a:r>
              <a:rPr lang="ru-RU" sz="3000" b="1" dirty="0"/>
              <a:t>сапиенс ˃ гомо имморталис – syntapiens </a:t>
            </a:r>
            <a:endParaRPr lang="ru-RU" sz="3000" b="1" dirty="0" smtClean="0"/>
          </a:p>
          <a:p>
            <a:pPr marL="0" indent="0" algn="ctr">
              <a:buNone/>
            </a:pPr>
            <a:r>
              <a:rPr lang="sl-SI" sz="3000" dirty="0" smtClean="0"/>
              <a:t>[</a:t>
            </a:r>
            <a:r>
              <a:rPr lang="ru-RU" sz="3000" dirty="0" smtClean="0"/>
              <a:t>синтетический сапиенс имморталис </a:t>
            </a:r>
            <a:r>
              <a:rPr lang="sl-SI" sz="3000" dirty="0" smtClean="0"/>
              <a:t>]</a:t>
            </a:r>
          </a:p>
          <a:p>
            <a:pPr marL="0" indent="0" algn="ctr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умбот</a:t>
            </a:r>
            <a:r>
              <a:rPr lang="sl-SI" dirty="0" smtClean="0"/>
              <a:t> →</a:t>
            </a:r>
            <a:r>
              <a:rPr lang="ru-RU" dirty="0" smtClean="0"/>
              <a:t> </a:t>
            </a:r>
            <a:r>
              <a:rPr lang="ru-RU" dirty="0"/>
              <a:t>ум как «разум</a:t>
            </a:r>
            <a:r>
              <a:rPr lang="ru-RU" dirty="0" smtClean="0"/>
              <a:t>»</a:t>
            </a:r>
            <a:endParaRPr lang="sl-SI" dirty="0" smtClean="0"/>
          </a:p>
          <a:p>
            <a:pPr marL="0" indent="0">
              <a:buNone/>
            </a:pPr>
            <a:r>
              <a:rPr lang="ru-RU" dirty="0" smtClean="0"/>
              <a:t>        </a:t>
            </a:r>
            <a:r>
              <a:rPr lang="sl-SI" dirty="0" smtClean="0"/>
              <a:t>    </a:t>
            </a:r>
            <a:r>
              <a:rPr lang="ru-RU" dirty="0" smtClean="0"/>
              <a:t>→</a:t>
            </a:r>
            <a:r>
              <a:rPr lang="sl-SI" dirty="0" smtClean="0"/>
              <a:t> </a:t>
            </a:r>
            <a:r>
              <a:rPr lang="ru-RU" dirty="0" smtClean="0"/>
              <a:t>ум как </a:t>
            </a:r>
            <a:r>
              <a:rPr lang="sl-SI" dirty="0" smtClean="0"/>
              <a:t>„umetnost“ (</a:t>
            </a:r>
            <a:r>
              <a:rPr lang="ru-RU" dirty="0"/>
              <a:t>«искусство</a:t>
            </a:r>
            <a:r>
              <a:rPr lang="ru-RU" dirty="0" smtClean="0"/>
              <a:t>»)</a:t>
            </a:r>
            <a:endParaRPr lang="sl-SI" dirty="0" smtClean="0"/>
          </a:p>
          <a:p>
            <a:pPr marL="0" indent="0">
              <a:buNone/>
            </a:pPr>
            <a:r>
              <a:rPr lang="ru-RU" dirty="0" smtClean="0"/>
              <a:t>syntapines</a:t>
            </a:r>
            <a:r>
              <a:rPr lang="sl-SI" dirty="0" smtClean="0"/>
              <a:t> (</a:t>
            </a:r>
            <a:r>
              <a:rPr lang="ru-RU" dirty="0"/>
              <a:t>цифровые </a:t>
            </a:r>
            <a:r>
              <a:rPr lang="ru-RU" dirty="0" smtClean="0"/>
              <a:t>программы с </a:t>
            </a:r>
            <a:r>
              <a:rPr lang="ru-RU" dirty="0"/>
              <a:t>данными </a:t>
            </a:r>
            <a:r>
              <a:rPr lang="ru-RU" dirty="0" smtClean="0"/>
              <a:t>актёра): скелет </a:t>
            </a:r>
            <a:r>
              <a:rPr lang="ru-RU" dirty="0"/>
              <a:t>актёра, </a:t>
            </a:r>
            <a:r>
              <a:rPr lang="ru-RU" dirty="0" smtClean="0"/>
              <a:t>эмо-механика </a:t>
            </a:r>
            <a:r>
              <a:rPr lang="ru-RU" dirty="0"/>
              <a:t>(мимика лица) и </a:t>
            </a:r>
            <a:r>
              <a:rPr lang="ru-RU" dirty="0" smtClean="0"/>
              <a:t>генетическая структура. </a:t>
            </a:r>
            <a:endParaRPr lang="sl-SI" dirty="0" smtClean="0"/>
          </a:p>
          <a:p>
            <a:pPr marL="0" indent="0">
              <a:buNone/>
            </a:pPr>
            <a:r>
              <a:rPr lang="sl-SI" dirty="0" smtClean="0"/>
              <a:t>= </a:t>
            </a:r>
            <a:r>
              <a:rPr lang="ru-RU" dirty="0" smtClean="0"/>
              <a:t>искусственные </a:t>
            </a:r>
            <a:r>
              <a:rPr lang="ru-RU" dirty="0"/>
              <a:t>спутники</a:t>
            </a:r>
            <a:endParaRPr lang="sl-SI" dirty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223349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  <a:lum/>
          </a:blip>
          <a:srcRect/>
          <a:stretch>
            <a:fillRect t="23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l-SI" b="1" cap="small" spc="300" dirty="0" smtClean="0"/>
              <a:t/>
            </a:r>
            <a:br>
              <a:rPr lang="sl-SI" b="1" cap="small" spc="300" dirty="0" smtClean="0"/>
            </a:br>
            <a:r>
              <a:rPr lang="ru-RU" b="1" cap="small" spc="300" dirty="0" smtClean="0"/>
              <a:t>постгравитиарт </a:t>
            </a:r>
            <a:r>
              <a:rPr lang="ru-RU" b="1" cap="small" spc="300" dirty="0"/>
              <a:t>+ русский космизм</a:t>
            </a:r>
            <a:r>
              <a:rPr lang="sl-SI" b="1" dirty="0"/>
              <a:t/>
            </a:r>
            <a:br>
              <a:rPr lang="sl-SI" b="1" dirty="0"/>
            </a:b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ru-RU" dirty="0" smtClean="0"/>
          </a:p>
          <a:p>
            <a:pPr marL="0" indent="0" algn="ctr">
              <a:buNone/>
            </a:pPr>
            <a:endParaRPr lang="sl-SI" b="1" dirty="0" smtClean="0"/>
          </a:p>
          <a:p>
            <a:pPr marL="0" indent="0" algn="ctr">
              <a:buNone/>
            </a:pPr>
            <a:endParaRPr lang="ru-RU" sz="3200" b="1" dirty="0" smtClean="0"/>
          </a:p>
          <a:p>
            <a:pPr marL="0" indent="0" algn="ctr">
              <a:buNone/>
            </a:pPr>
            <a:r>
              <a:rPr lang="ru-RU" sz="3200" b="1" dirty="0" smtClean="0"/>
              <a:t>СВЯЗЬ </a:t>
            </a:r>
            <a:r>
              <a:rPr lang="ru-RU" sz="3200" b="1" dirty="0"/>
              <a:t>4: </a:t>
            </a:r>
            <a:endParaRPr lang="sl-SI" sz="3200" b="1" dirty="0"/>
          </a:p>
          <a:p>
            <a:pPr marL="0" indent="0" algn="ctr">
              <a:buNone/>
            </a:pPr>
            <a:r>
              <a:rPr lang="ru-RU" sz="3200" b="1" dirty="0" smtClean="0"/>
              <a:t>Трансгуманизм </a:t>
            </a:r>
            <a:r>
              <a:rPr lang="ru-RU" sz="3200" b="1" dirty="0"/>
              <a:t>/ Оспаривание </a:t>
            </a:r>
            <a:r>
              <a:rPr lang="ru-RU" sz="3200" b="1" dirty="0" smtClean="0"/>
              <a:t>технофобии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070518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40913" y="476518"/>
            <a:ext cx="11101588" cy="584700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>
                <a:solidFill>
                  <a:schemeClr val="bg1"/>
                </a:solidFill>
              </a:rPr>
              <a:t>«Все </a:t>
            </a:r>
            <a:r>
              <a:rPr lang="ru-RU" dirty="0">
                <a:solidFill>
                  <a:schemeClr val="bg1"/>
                </a:solidFill>
              </a:rPr>
              <a:t>технические организмы тоже являются не чем иным, как маленькими спутниками — целый живой мир, готовый улететь в пространство и занять особое место. Ведь на самом деле каждый такой спутник разумом оборудован и готов жить </a:t>
            </a:r>
            <a:r>
              <a:rPr lang="ru-RU" dirty="0" smtClean="0">
                <a:solidFill>
                  <a:schemeClr val="bg1"/>
                </a:solidFill>
              </a:rPr>
              <a:t>свою </a:t>
            </a:r>
            <a:r>
              <a:rPr lang="ru-RU" dirty="0">
                <a:solidFill>
                  <a:schemeClr val="bg1"/>
                </a:solidFill>
              </a:rPr>
              <a:t>личною жизнью.</a:t>
            </a:r>
            <a:r>
              <a:rPr lang="ru-RU" dirty="0" smtClean="0">
                <a:solidFill>
                  <a:schemeClr val="bg1"/>
                </a:solidFill>
              </a:rPr>
              <a:t>» 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(К. Малевич, </a:t>
            </a:r>
            <a:r>
              <a:rPr lang="ru-RU" i="1" dirty="0" smtClean="0">
                <a:solidFill>
                  <a:schemeClr val="bg1"/>
                </a:solidFill>
              </a:rPr>
              <a:t>Супрематизм. 34 рисунка</a:t>
            </a:r>
            <a:r>
              <a:rPr lang="ru-RU" dirty="0" smtClean="0">
                <a:solidFill>
                  <a:schemeClr val="bg1"/>
                </a:solidFill>
              </a:rPr>
              <a:t>, 1920)</a:t>
            </a:r>
          </a:p>
          <a:p>
            <a:pPr marL="0" indent="0">
              <a:buNone/>
            </a:pPr>
            <a:endParaRPr lang="ru-RU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sl-SI" i="1" dirty="0" smtClean="0">
                <a:solidFill>
                  <a:schemeClr val="bg1"/>
                </a:solidFill>
              </a:rPr>
              <a:t>Umetniški ustroj </a:t>
            </a:r>
            <a:r>
              <a:rPr lang="sl-SI" i="1" dirty="0" err="1" smtClean="0">
                <a:solidFill>
                  <a:schemeClr val="bg1"/>
                </a:solidFill>
              </a:rPr>
              <a:t>Noordung</a:t>
            </a:r>
            <a:r>
              <a:rPr lang="sl-SI" i="1" dirty="0" smtClean="0">
                <a:solidFill>
                  <a:schemeClr val="bg1"/>
                </a:solidFill>
              </a:rPr>
              <a:t>: Filozofija in njen dvojnik </a:t>
            </a:r>
            <a:r>
              <a:rPr lang="sl-SI" dirty="0" smtClean="0">
                <a:solidFill>
                  <a:schemeClr val="bg1"/>
                </a:solidFill>
              </a:rPr>
              <a:t>(</a:t>
            </a:r>
            <a:r>
              <a:rPr lang="ru-RU" i="1" dirty="0" smtClean="0">
                <a:solidFill>
                  <a:schemeClr val="bg1"/>
                </a:solidFill>
              </a:rPr>
              <a:t>Искусственный </a:t>
            </a:r>
            <a:r>
              <a:rPr lang="ru-RU" i="1" dirty="0">
                <a:solidFill>
                  <a:schemeClr val="bg1"/>
                </a:solidFill>
              </a:rPr>
              <a:t>устрой Ноордунг: Философия и </a:t>
            </a:r>
            <a:r>
              <a:rPr lang="ru-RU" i="1" dirty="0" smtClean="0">
                <a:solidFill>
                  <a:schemeClr val="bg1"/>
                </a:solidFill>
              </a:rPr>
              <a:t>е</a:t>
            </a:r>
            <a:r>
              <a:rPr lang="ru-RU" i="1" dirty="0">
                <a:solidFill>
                  <a:schemeClr val="bg1"/>
                </a:solidFill>
              </a:rPr>
              <a:t>ё</a:t>
            </a:r>
            <a:r>
              <a:rPr lang="ru-RU" i="1" dirty="0" smtClean="0">
                <a:solidFill>
                  <a:schemeClr val="bg1"/>
                </a:solidFill>
              </a:rPr>
              <a:t> двойник</a:t>
            </a:r>
            <a:r>
              <a:rPr lang="sl-SI" dirty="0" smtClean="0">
                <a:solidFill>
                  <a:schemeClr val="bg1"/>
                </a:solidFill>
              </a:rPr>
              <a:t>;</a:t>
            </a:r>
            <a:r>
              <a:rPr lang="sl-SI" i="1" dirty="0" smtClean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Боян Анджелкович</a:t>
            </a:r>
            <a:r>
              <a:rPr lang="sl-SI" dirty="0" smtClean="0">
                <a:solidFill>
                  <a:schemeClr val="bg1"/>
                </a:solidFill>
              </a:rPr>
              <a:t>, 2016)</a:t>
            </a:r>
          </a:p>
          <a:p>
            <a:pPr marL="0" indent="0">
              <a:buNone/>
            </a:pPr>
            <a:endParaRPr lang="sl-SI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sl-SI" dirty="0" smtClean="0">
                <a:solidFill>
                  <a:schemeClr val="bg1"/>
                </a:solidFill>
              </a:rPr>
              <a:t>khristten@gmail.com </a:t>
            </a:r>
            <a:r>
              <a:rPr lang="ru-RU" dirty="0" smtClean="0">
                <a:solidFill>
                  <a:schemeClr val="bg1"/>
                </a:solidFill>
              </a:rPr>
              <a:t>(Кристина Праньич)</a:t>
            </a:r>
            <a:endParaRPr lang="sl-SI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997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5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22513" y="365125"/>
            <a:ext cx="11260183" cy="1325563"/>
          </a:xfrm>
        </p:spPr>
        <p:txBody>
          <a:bodyPr/>
          <a:lstStyle/>
          <a:p>
            <a:pPr algn="ctr"/>
            <a:r>
              <a:rPr lang="ru-RU" cap="small" spc="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Постгравитационное искусство</a:t>
            </a:r>
            <a:r>
              <a:rPr lang="sl-SI" spc="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l-SI" spc="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l-SI" spc="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22513" y="1539240"/>
            <a:ext cx="11260183" cy="4953000"/>
          </a:xfrm>
        </p:spPr>
        <p:txBody>
          <a:bodyPr/>
          <a:lstStyle/>
          <a:p>
            <a:pPr marL="0" indent="0">
              <a:buNone/>
            </a:pPr>
            <a:endParaRPr lang="ru-RU" i="1" dirty="0" smtClean="0">
              <a:solidFill>
                <a:schemeClr val="bg1"/>
              </a:solidFill>
            </a:endParaRPr>
          </a:p>
          <a:p>
            <a:endParaRPr lang="sl-SI" i="1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ru-RU" i="1" dirty="0" smtClean="0">
                <a:solidFill>
                  <a:schemeClr val="bg1"/>
                </a:solidFill>
              </a:rPr>
              <a:t>50 </a:t>
            </a:r>
            <a:r>
              <a:rPr lang="en-US" i="1" dirty="0" smtClean="0">
                <a:solidFill>
                  <a:schemeClr val="bg1"/>
                </a:solidFill>
              </a:rPr>
              <a:t>Coordinates of Post-Gravity Art </a:t>
            </a:r>
            <a:r>
              <a:rPr lang="sl-SI" i="1" dirty="0" smtClean="0">
                <a:solidFill>
                  <a:schemeClr val="bg1"/>
                </a:solidFill>
              </a:rPr>
              <a:t>/ </a:t>
            </a:r>
            <a:endParaRPr lang="ru-RU" i="1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ru-RU" i="1" dirty="0" smtClean="0">
                <a:solidFill>
                  <a:schemeClr val="bg1"/>
                </a:solidFill>
              </a:rPr>
              <a:t>50 координат </a:t>
            </a:r>
            <a:r>
              <a:rPr lang="ru-RU" i="1" dirty="0">
                <a:solidFill>
                  <a:schemeClr val="bg1"/>
                </a:solidFill>
              </a:rPr>
              <a:t>постгравитационного </a:t>
            </a:r>
            <a:r>
              <a:rPr lang="ru-RU" i="1" dirty="0" smtClean="0">
                <a:solidFill>
                  <a:schemeClr val="bg1"/>
                </a:solidFill>
              </a:rPr>
              <a:t>искусства</a:t>
            </a:r>
            <a:endParaRPr lang="sl-SI" i="1" dirty="0" smtClean="0">
              <a:solidFill>
                <a:schemeClr val="bg1"/>
              </a:solidFill>
            </a:endParaRPr>
          </a:p>
          <a:p>
            <a:endParaRPr lang="ru-RU" i="1" dirty="0" smtClean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chemeClr val="bg1"/>
                </a:solidFill>
              </a:rPr>
              <a:t>постгравитационное </a:t>
            </a:r>
            <a:r>
              <a:rPr lang="ru-RU" dirty="0">
                <a:solidFill>
                  <a:schemeClr val="bg1"/>
                </a:solidFill>
              </a:rPr>
              <a:t>искусство и </a:t>
            </a:r>
            <a:r>
              <a:rPr lang="ru-RU" dirty="0" smtClean="0">
                <a:solidFill>
                  <a:schemeClr val="bg1"/>
                </a:solidFill>
              </a:rPr>
              <a:t>театральный </a:t>
            </a:r>
            <a:r>
              <a:rPr lang="ru-RU" dirty="0">
                <a:solidFill>
                  <a:schemeClr val="bg1"/>
                </a:solidFill>
              </a:rPr>
              <a:t>проект </a:t>
            </a:r>
            <a:r>
              <a:rPr lang="ru-RU" i="1" dirty="0" smtClean="0">
                <a:solidFill>
                  <a:schemeClr val="bg1"/>
                </a:solidFill>
              </a:rPr>
              <a:t>Ноордунг 1995–2045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chemeClr val="bg1"/>
                </a:solidFill>
              </a:rPr>
              <a:t>связи </a:t>
            </a:r>
            <a:r>
              <a:rPr lang="ru-RU" dirty="0">
                <a:solidFill>
                  <a:schemeClr val="bg1"/>
                </a:solidFill>
              </a:rPr>
              <a:t>между постгравитационным искусством и </a:t>
            </a:r>
            <a:r>
              <a:rPr lang="ru-RU" dirty="0" smtClean="0">
                <a:solidFill>
                  <a:schemeClr val="bg1"/>
                </a:solidFill>
              </a:rPr>
              <a:t>русским космизмом</a:t>
            </a:r>
            <a:endParaRPr lang="sl-SI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540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8000"/>
            <a:lum/>
          </a:blip>
          <a:srcRect/>
          <a:stretch>
            <a:fillRect t="-24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cap="small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cap="small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остгравитационное искусство постгравитиарт /</a:t>
            </a:r>
            <a:r>
              <a:rPr lang="sl-SI" cap="small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post-</a:t>
            </a:r>
            <a:r>
              <a:rPr lang="sl-SI" cap="small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sl-SI" cap="small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ravity</a:t>
            </a:r>
            <a:r>
              <a:rPr lang="sl-SI" cap="small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cap="small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sl-SI" cap="small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rt</a:t>
            </a:r>
            <a:endParaRPr lang="sl-SI" cap="small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19015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dirty="0">
                <a:solidFill>
                  <a:srgbClr val="C00000"/>
                </a:solidFill>
              </a:rPr>
              <a:t>Драган </a:t>
            </a:r>
            <a:r>
              <a:rPr lang="ru-RU" dirty="0" smtClean="0">
                <a:solidFill>
                  <a:srgbClr val="C00000"/>
                </a:solidFill>
              </a:rPr>
              <a:t>Живадинов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(Neue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Slowenische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Kunst)</a:t>
            </a:r>
          </a:p>
          <a:p>
            <a:pPr marL="0" indent="0" algn="ctr">
              <a:buNone/>
            </a:pPr>
            <a:r>
              <a:rPr lang="ru-RU" dirty="0">
                <a:solidFill>
                  <a:srgbClr val="C00000"/>
                </a:solidFill>
              </a:rPr>
              <a:t>Дуня Зупанчич </a:t>
            </a:r>
            <a:endParaRPr lang="ru-RU" dirty="0" smtClean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ru-RU" dirty="0">
                <a:solidFill>
                  <a:srgbClr val="C00000"/>
                </a:solidFill>
              </a:rPr>
              <a:t>Миха </a:t>
            </a:r>
            <a:r>
              <a:rPr lang="ru-RU" dirty="0" smtClean="0">
                <a:solidFill>
                  <a:srgbClr val="C00000"/>
                </a:solidFill>
              </a:rPr>
              <a:t>Туршич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постгравитационное искусство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культурализация вселенной (Культурный центр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европейских космических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технологий – </a:t>
            </a:r>
            <a:r>
              <a:rPr lang="sl-SI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KSEVT,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Витанье, Словения)</a:t>
            </a:r>
          </a:p>
          <a:p>
            <a:pPr>
              <a:buFont typeface="Wingdings" panose="05000000000000000000" pitchFamily="2" charset="2"/>
              <a:buChar char="§"/>
            </a:pPr>
            <a:endParaRPr lang="ru-RU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Историческая основа: русский космизм, авангард (конструктивизм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и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супрематизм), словенские</a:t>
            </a:r>
            <a:r>
              <a:rPr lang="sl-SI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авангардные течения (Конструктивистская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группа из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Триеста, 1927), ракетный инженер Герман Поточник Ноордунг (</a:t>
            </a:r>
            <a:r>
              <a:rPr lang="ru-RU" i="1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Calibri" panose="020F0502020204030204" pitchFamily="34" charset="0"/>
              </a:rPr>
              <a:t>Проблема </a:t>
            </a:r>
            <a:r>
              <a:rPr lang="ru-RU" i="1" dirty="0">
                <a:solidFill>
                  <a:schemeClr val="tx1">
                    <a:lumMod val="95000"/>
                    <a:lumOff val="5000"/>
                  </a:schemeClr>
                </a:solidFill>
                <a:ea typeface="Calibri" panose="020F0502020204030204" pitchFamily="34" charset="0"/>
              </a:rPr>
              <a:t>преодоления космического </a:t>
            </a:r>
            <a:r>
              <a:rPr lang="ru-RU" i="1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Calibri" panose="020F0502020204030204" pitchFamily="34" charset="0"/>
              </a:rPr>
              <a:t>пространства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Calibri" panose="020F0502020204030204" pitchFamily="34" charset="0"/>
              </a:rPr>
              <a:t>, 1928)</a:t>
            </a:r>
            <a:endParaRPr lang="sl-SI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112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8000"/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lika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2583" y="472661"/>
            <a:ext cx="4607516" cy="3454109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72661"/>
            <a:ext cx="5292778" cy="3454814"/>
          </a:xfr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779" y="1923251"/>
            <a:ext cx="2657049" cy="2003519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779" y="472661"/>
            <a:ext cx="2657049" cy="2227336"/>
          </a:xfrm>
          <a:prstGeom prst="rect">
            <a:avLst/>
          </a:prstGeom>
        </p:spPr>
      </p:pic>
      <p:sp>
        <p:nvSpPr>
          <p:cNvPr id="8" name="PoljeZBesedilom 7"/>
          <p:cNvSpPr txBox="1"/>
          <p:nvPr/>
        </p:nvSpPr>
        <p:spPr>
          <a:xfrm>
            <a:off x="347730" y="4649273"/>
            <a:ext cx="10625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Герман Поточник Ноордунг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i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Проблема 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преодоления космического </a:t>
            </a:r>
            <a:r>
              <a:rPr lang="ru-RU" i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пространства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 1928)</a:t>
            </a:r>
            <a:endParaRPr lang="sl-S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7682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8000"/>
            <a:lum/>
          </a:blip>
          <a:srcRect/>
          <a:stretch>
            <a:fillRect t="-69000" b="-6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l-SI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KSEVT, 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Культурный центр европейских космических технологий (Витанье, Словения)</a:t>
            </a:r>
            <a:endParaRPr lang="sl-SI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Označba mesta vsebine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396" y="2110438"/>
            <a:ext cx="9123207" cy="4351338"/>
          </a:xfrm>
        </p:spPr>
      </p:pic>
    </p:spTree>
    <p:extLst>
      <p:ext uri="{BB962C8B-B14F-4D97-AF65-F5344CB8AC3E}">
        <p14:creationId xmlns:p14="http://schemas.microsoft.com/office/powerpoint/2010/main" val="4269359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8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Noordung 1995–2045</a:t>
            </a:r>
            <a:endParaRPr lang="sl-SI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38200" y="1554480"/>
            <a:ext cx="10515600" cy="4968239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20 апреля </a:t>
            </a:r>
            <a:r>
              <a:rPr lang="ru-RU" dirty="0" smtClean="0"/>
              <a:t>1995 г. </a:t>
            </a:r>
          </a:p>
          <a:p>
            <a:pPr marL="0" indent="0">
              <a:buNone/>
            </a:pPr>
            <a:r>
              <a:rPr lang="ru-RU" dirty="0"/>
              <a:t>20 апреля 2005 </a:t>
            </a:r>
            <a:r>
              <a:rPr lang="ru-RU" dirty="0" smtClean="0"/>
              <a:t>г. </a:t>
            </a:r>
          </a:p>
          <a:p>
            <a:pPr marL="0" indent="0">
              <a:buNone/>
            </a:pPr>
            <a:r>
              <a:rPr lang="ru-RU" dirty="0"/>
              <a:t>20 апреля 2015 </a:t>
            </a:r>
            <a:r>
              <a:rPr lang="ru-RU" dirty="0" smtClean="0"/>
              <a:t>г. </a:t>
            </a:r>
          </a:p>
          <a:p>
            <a:pPr marL="0" indent="0">
              <a:buNone/>
            </a:pPr>
            <a:r>
              <a:rPr lang="ru-RU" dirty="0" smtClean="0"/>
              <a:t>2025</a:t>
            </a:r>
          </a:p>
          <a:p>
            <a:pPr marL="0" indent="0">
              <a:buNone/>
            </a:pPr>
            <a:r>
              <a:rPr lang="ru-RU" dirty="0" smtClean="0"/>
              <a:t>2035</a:t>
            </a:r>
          </a:p>
          <a:p>
            <a:pPr marL="0" indent="0">
              <a:buNone/>
            </a:pPr>
            <a:r>
              <a:rPr lang="ru-RU" dirty="0" smtClean="0"/>
              <a:t>2045 – окончание театрального проекта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7841" y="0"/>
            <a:ext cx="44590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126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cap="small" spc="300" dirty="0" smtClean="0"/>
              <a:t>постгравитиарт + русский космизм</a:t>
            </a:r>
            <a:endParaRPr lang="sl-SI" b="1" cap="small" spc="300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sz="3500" dirty="0">
                <a:solidFill>
                  <a:srgbClr val="C00000"/>
                </a:solidFill>
              </a:rPr>
              <a:t>СВЯЗЬ 1: </a:t>
            </a:r>
            <a:endParaRPr lang="ru-RU" sz="3500" dirty="0" smtClean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ru-RU" sz="3500" b="1" dirty="0" smtClean="0"/>
              <a:t>Интеграция </a:t>
            </a:r>
            <a:r>
              <a:rPr lang="ru-RU" sz="3500" b="1" dirty="0"/>
              <a:t>естественного и искусственного </a:t>
            </a:r>
            <a:endParaRPr lang="ru-RU" sz="3500" b="1" dirty="0" smtClean="0"/>
          </a:p>
          <a:p>
            <a:pPr marL="0" indent="0" algn="ctr">
              <a:buNone/>
            </a:pPr>
            <a:r>
              <a:rPr lang="ru-RU" sz="3500" b="1" dirty="0" smtClean="0"/>
              <a:t>Kультурализация вселенной</a:t>
            </a:r>
          </a:p>
          <a:p>
            <a:pPr>
              <a:buFont typeface="Wingdings" panose="05000000000000000000" pitchFamily="2" charset="2"/>
              <a:buChar char="§"/>
            </a:pPr>
            <a:endParaRPr lang="ru-RU" dirty="0"/>
          </a:p>
          <a:p>
            <a:pPr>
              <a:buFont typeface="Wingdings" panose="05000000000000000000" pitchFamily="2" charset="2"/>
              <a:buChar char="§"/>
            </a:pPr>
            <a:r>
              <a:rPr lang="ru-RU" dirty="0"/>
              <a:t>вертикальные сдвиги человека и его культуры в </a:t>
            </a:r>
            <a:r>
              <a:rPr lang="ru-RU" dirty="0" smtClean="0"/>
              <a:t>космос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/>
              <a:t>в</a:t>
            </a:r>
            <a:r>
              <a:rPr lang="ru-RU" dirty="0" smtClean="0"/>
              <a:t>место </a:t>
            </a:r>
            <a:r>
              <a:rPr lang="ru-RU" dirty="0"/>
              <a:t>механического производства </a:t>
            </a:r>
            <a:r>
              <a:rPr lang="sl-SI" dirty="0" smtClean="0"/>
              <a:t>– </a:t>
            </a:r>
            <a:r>
              <a:rPr lang="ru-RU" dirty="0" smtClean="0"/>
              <a:t>жизнеспособные системы, возобновление жизни, творчество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/>
              <a:t>н</a:t>
            </a:r>
            <a:r>
              <a:rPr lang="ru-RU" dirty="0" smtClean="0"/>
              <a:t>аука + техника + искусство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/>
              <a:t>искусство </a:t>
            </a:r>
            <a:r>
              <a:rPr lang="sl-SI" dirty="0" smtClean="0"/>
              <a:t>= </a:t>
            </a:r>
            <a:r>
              <a:rPr lang="ru-RU" dirty="0" smtClean="0"/>
              <a:t>единственная технология</a:t>
            </a:r>
            <a:r>
              <a:rPr lang="sl-SI" dirty="0"/>
              <a:t>,</a:t>
            </a:r>
            <a:r>
              <a:rPr lang="ru-RU" dirty="0" smtClean="0"/>
              <a:t> с </a:t>
            </a:r>
            <a:r>
              <a:rPr lang="ru-RU" dirty="0"/>
              <a:t>которой можно победить время и пространство 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265435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8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cap="small" spc="300" dirty="0"/>
              <a:t>постгравитиарт + русский космизм</a:t>
            </a:r>
            <a:r>
              <a:rPr lang="sl-SI" b="1" dirty="0"/>
              <a:t/>
            </a:r>
            <a:br>
              <a:rPr lang="sl-SI" b="1" dirty="0"/>
            </a:b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3600" dirty="0">
                <a:solidFill>
                  <a:srgbClr val="C00000"/>
                </a:solidFill>
              </a:rPr>
              <a:t>СВЯЗЬ 2: </a:t>
            </a:r>
            <a:endParaRPr lang="ru-RU" sz="3600" dirty="0" smtClean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ru-RU" sz="3600" b="1" dirty="0" smtClean="0"/>
              <a:t>Беспредметность</a:t>
            </a:r>
            <a:r>
              <a:rPr lang="ru-RU" sz="3600" b="1" dirty="0"/>
              <a:t>: </a:t>
            </a:r>
            <a:endParaRPr lang="ru-RU" sz="3600" b="1" dirty="0" smtClean="0"/>
          </a:p>
          <a:p>
            <a:pPr marL="0" indent="0" algn="ctr">
              <a:buNone/>
            </a:pPr>
            <a:r>
              <a:rPr lang="ru-RU" sz="3600" b="1" dirty="0" smtClean="0"/>
              <a:t>превосхождение </a:t>
            </a:r>
            <a:r>
              <a:rPr lang="ru-RU" sz="3600" b="1" dirty="0"/>
              <a:t>природных явлений – </a:t>
            </a:r>
            <a:endParaRPr lang="ru-RU" sz="3600" b="1" dirty="0" smtClean="0"/>
          </a:p>
          <a:p>
            <a:pPr marL="0" indent="0" algn="ctr">
              <a:buNone/>
            </a:pPr>
            <a:r>
              <a:rPr lang="ru-RU" sz="3600" b="1" dirty="0" smtClean="0"/>
              <a:t>силы </a:t>
            </a:r>
            <a:r>
              <a:rPr lang="ru-RU" sz="3600" b="1" dirty="0"/>
              <a:t>тяжести – </a:t>
            </a:r>
            <a:endParaRPr lang="ru-RU" sz="3600" b="1" dirty="0" smtClean="0"/>
          </a:p>
          <a:p>
            <a:pPr marL="0" indent="0" algn="ctr">
              <a:buNone/>
            </a:pPr>
            <a:r>
              <a:rPr lang="ru-RU" sz="3600" b="1" dirty="0" smtClean="0"/>
              <a:t>и </a:t>
            </a:r>
            <a:r>
              <a:rPr lang="ru-RU" sz="3600" b="1" dirty="0"/>
              <a:t>возможность чистой абстракции в невесомости</a:t>
            </a:r>
            <a:endParaRPr lang="ru-RU" sz="3600" b="1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8411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8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0688"/>
            <a:ext cx="6477000" cy="3749040"/>
          </a:xfr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1690689"/>
            <a:ext cx="5715000" cy="3749040"/>
          </a:xfrm>
          <a:prstGeom prst="rect">
            <a:avLst/>
          </a:prstGeom>
          <a:effectLst>
            <a:softEdge rad="0"/>
          </a:effectLst>
        </p:spPr>
      </p:pic>
      <p:sp>
        <p:nvSpPr>
          <p:cNvPr id="6" name="PoljeZBesedilom 5"/>
          <p:cNvSpPr txBox="1"/>
          <p:nvPr/>
        </p:nvSpPr>
        <p:spPr>
          <a:xfrm>
            <a:off x="3726180" y="5852160"/>
            <a:ext cx="5501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800" i="1" dirty="0" smtClean="0">
                <a:solidFill>
                  <a:schemeClr val="bg1"/>
                </a:solidFill>
              </a:rPr>
              <a:t>NOORDUNG BIOMEHANIKA</a:t>
            </a:r>
            <a:r>
              <a:rPr lang="ru-RU" sz="2800" i="1" dirty="0" smtClean="0">
                <a:solidFill>
                  <a:schemeClr val="bg1"/>
                </a:solidFill>
              </a:rPr>
              <a:t>, </a:t>
            </a:r>
            <a:r>
              <a:rPr lang="ru-RU" sz="2800" dirty="0" smtClean="0">
                <a:solidFill>
                  <a:schemeClr val="bg1"/>
                </a:solidFill>
              </a:rPr>
              <a:t>1999</a:t>
            </a:r>
            <a:endParaRPr lang="sl-SI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244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776</TotalTime>
  <Words>334</Words>
  <Application>Microsoft Office PowerPoint</Application>
  <PresentationFormat>Širokozaslonsko</PresentationFormat>
  <Paragraphs>71</Paragraphs>
  <Slides>12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Wingdings</vt:lpstr>
      <vt:lpstr>1_Officeova tema</vt:lpstr>
      <vt:lpstr>Русский космизм и постгравитиарт</vt:lpstr>
      <vt:lpstr>Постгравитационное искусство </vt:lpstr>
      <vt:lpstr>постгравитационное искусство постгравитиарт / post-gravity art</vt:lpstr>
      <vt:lpstr>PowerPointova predstavitev</vt:lpstr>
      <vt:lpstr>KSEVT, Культурный центр европейских космических технологий (Витанье, Словения)</vt:lpstr>
      <vt:lpstr>Noordung 1995–2045</vt:lpstr>
      <vt:lpstr>постгравитиарт + русский космизм</vt:lpstr>
      <vt:lpstr>постгравитиарт + русский космизм </vt:lpstr>
      <vt:lpstr>PowerPointova predstavitev</vt:lpstr>
      <vt:lpstr>постгравитиарт + русский космизм</vt:lpstr>
      <vt:lpstr> постгравитиарт + русский космизм </vt:lpstr>
      <vt:lpstr>PowerPointova predstavitev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Русский космизм и постгравитиарт</dc:title>
  <dc:creator>Kristina</dc:creator>
  <cp:lastModifiedBy>Kristina</cp:lastModifiedBy>
  <cp:revision>24</cp:revision>
  <dcterms:created xsi:type="dcterms:W3CDTF">2016-12-04T13:09:53Z</dcterms:created>
  <dcterms:modified xsi:type="dcterms:W3CDTF">2016-12-05T22:15:44Z</dcterms:modified>
</cp:coreProperties>
</file>